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41" r:id="rId5"/>
  </p:sldMasterIdLst>
  <p:notesMasterIdLst>
    <p:notesMasterId r:id="rId22"/>
  </p:notesMasterIdLst>
  <p:handoutMasterIdLst>
    <p:handoutMasterId r:id="rId23"/>
  </p:handoutMasterIdLst>
  <p:sldIdLst>
    <p:sldId id="305" r:id="rId6"/>
    <p:sldId id="300" r:id="rId7"/>
    <p:sldId id="306" r:id="rId8"/>
    <p:sldId id="285" r:id="rId9"/>
    <p:sldId id="302" r:id="rId10"/>
    <p:sldId id="289" r:id="rId11"/>
    <p:sldId id="290" r:id="rId12"/>
    <p:sldId id="288" r:id="rId13"/>
    <p:sldId id="286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10" name="Sabine vd B" initials="SvB" lastIdx="10" clrIdx="9">
    <p:extLst>
      <p:ext uri="{19B8F6BF-5375-455C-9EA6-DF929625EA0E}">
        <p15:presenceInfo xmlns:p15="http://schemas.microsoft.com/office/powerpoint/2012/main" userId="abc35de763fc7a2f" providerId="Windows Live"/>
      </p:ext>
    </p:extLst>
  </p:cmAuthor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204" autoAdjust="0"/>
  </p:normalViewPr>
  <p:slideViewPr>
    <p:cSldViewPr snapToGrid="0">
      <p:cViewPr varScale="1">
        <p:scale>
          <a:sx n="89" d="100"/>
          <a:sy n="89" d="100"/>
        </p:scale>
        <p:origin x="96" y="66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79" d="100"/>
          <a:sy n="79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13-7-2021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13-7-2021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60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73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03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191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29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6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5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3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5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0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4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026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44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49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9635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35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694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89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2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5715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83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216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53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803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388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251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595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9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9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25665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15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450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6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2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1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/>
              <a:t>8 juli 2021 </a:t>
            </a:r>
            <a:br>
              <a:rPr lang="nl-NL" dirty="0"/>
            </a:br>
            <a:r>
              <a:rPr lang="nl-NL" dirty="0"/>
              <a:t>Arno de Ruijter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0" name="Titel 4"/>
          <p:cNvSpPr>
            <a:spLocks noGrp="1"/>
          </p:cNvSpPr>
          <p:nvPr>
            <p:ph type="ctrTitle"/>
          </p:nvPr>
        </p:nvSpPr>
        <p:spPr>
          <a:xfrm>
            <a:off x="6553199" y="2664203"/>
            <a:ext cx="5298832" cy="2336400"/>
          </a:xfrm>
        </p:spPr>
        <p:txBody>
          <a:bodyPr>
            <a:normAutofit fontScale="90000"/>
          </a:bodyPr>
          <a:lstStyle/>
          <a:p>
            <a:r>
              <a:rPr lang="nl-NL" dirty="0"/>
              <a:t>Voorlichtingsbijeenkomst REV Buisleidingen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Omzetting RRGS naar REV</a:t>
            </a:r>
            <a:endParaRPr lang="nl-NL" sz="3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A291C3-9C18-8A42-A781-7EDD024413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31" y="1875478"/>
            <a:ext cx="5507123" cy="34677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8C640F-6257-A148-82EB-0BEF62BFAE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401" y="1042925"/>
            <a:ext cx="743382" cy="575859"/>
          </a:xfrm>
          <a:prstGeom prst="rect">
            <a:avLst/>
          </a:prstGeom>
        </p:spPr>
      </p:pic>
      <p:pic>
        <p:nvPicPr>
          <p:cNvPr id="9" name="Picture 8" descr="A picture containing text, television, screen, close&#10;&#10;Description automatically generated">
            <a:extLst>
              <a:ext uri="{FF2B5EF4-FFF2-40B4-BE49-F238E27FC236}">
                <a16:creationId xmlns:a16="http://schemas.microsoft.com/office/drawing/2014/main" id="{ED9CA24B-18CD-C240-A80B-5FC107ECF3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997" y="5496625"/>
            <a:ext cx="1824703" cy="81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9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Routestappen omzetting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113614" y="2322635"/>
            <a:ext cx="960621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2">
                    <a:lumMod val="75000"/>
                  </a:schemeClr>
                </a:solidFill>
              </a:rPr>
              <a:t>Stap 1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Bronhouder kan kiezen of deze gebruik wil maken van onze hulp bij omzetting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Of dat deze het zelf wil doen</a:t>
            </a:r>
          </a:p>
          <a:p>
            <a:endParaRPr lang="nl-NL" dirty="0"/>
          </a:p>
          <a:p>
            <a:r>
              <a:rPr lang="nl-NL" dirty="0">
                <a:solidFill>
                  <a:schemeClr val="accent3"/>
                </a:solidFill>
              </a:rPr>
              <a:t>Heeft een bronhouder zelf (betere) data?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28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32" y="4426516"/>
            <a:ext cx="4564401" cy="22935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Routestappen omzetting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133711" y="2053780"/>
            <a:ext cx="98539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2">
                    <a:lumMod val="75000"/>
                  </a:schemeClr>
                </a:solidFill>
              </a:rPr>
              <a:t>Stap 2 controle &amp; verbeteren van de omgezette data</a:t>
            </a:r>
          </a:p>
          <a:p>
            <a:endParaRPr lang="nl-NL" dirty="0"/>
          </a:p>
          <a:p>
            <a:r>
              <a:rPr lang="nl-NL" dirty="0"/>
              <a:t>Nadat de data is ingelezen in de REV kan een bronhouder de omzetting </a:t>
            </a:r>
            <a:br>
              <a:rPr lang="nl-NL" dirty="0"/>
            </a:br>
            <a:r>
              <a:rPr lang="nl-NL" dirty="0"/>
              <a:t>controleren (</a:t>
            </a:r>
            <a:r>
              <a:rPr lang="nl-NL" i="1" dirty="0"/>
              <a:t>steekproefsgewijs</a:t>
            </a:r>
            <a:r>
              <a:rPr lang="nl-NL" dirty="0"/>
              <a:t>)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Via de kaart</a:t>
            </a:r>
          </a:p>
          <a:p>
            <a:pPr marL="285750" indent="-285750">
              <a:buFontTx/>
              <a:buChar char="-"/>
            </a:pPr>
            <a:r>
              <a:rPr lang="nl-NL" dirty="0"/>
              <a:t>De viewer heeft RRGS kaarten en REV kaarten</a:t>
            </a:r>
          </a:p>
          <a:p>
            <a:pPr marL="285750" indent="-285750">
              <a:buFontTx/>
              <a:buChar char="-"/>
            </a:pPr>
            <a:r>
              <a:rPr lang="nl-NL" dirty="0"/>
              <a:t>Via zoeken naar locatie in de BG-Module en de waarden daar bekijken en eventueel aanpassen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220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Routestappen omzetting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113614" y="2322635"/>
            <a:ext cx="981634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2">
                    <a:lumMod val="75000"/>
                  </a:schemeClr>
                </a:solidFill>
              </a:rPr>
              <a:t>Stap 3 Aanvullen met aandachtsgebieden</a:t>
            </a:r>
          </a:p>
          <a:p>
            <a:endParaRPr lang="nl-NL" dirty="0"/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De door het bevoegd gezag aangeleverde aandachtsgebieden worden aan de </a:t>
            </a:r>
            <a:br>
              <a:rPr lang="nl-NL" dirty="0"/>
            </a:br>
            <a:r>
              <a:rPr lang="nl-NL" dirty="0"/>
              <a:t>juiste activiteit gekoppeld</a:t>
            </a:r>
          </a:p>
          <a:p>
            <a:pPr marL="285750" indent="-285750">
              <a:buFontTx/>
              <a:buChar char="-"/>
            </a:pPr>
            <a:r>
              <a:rPr lang="nl-NL" dirty="0"/>
              <a:t>Dit koppelen gebeurt door het projectteam REV</a:t>
            </a:r>
          </a:p>
        </p:txBody>
      </p:sp>
    </p:spTree>
    <p:extLst>
      <p:ext uri="{BB962C8B-B14F-4D97-AF65-F5344CB8AC3E}">
        <p14:creationId xmlns:p14="http://schemas.microsoft.com/office/powerpoint/2010/main" val="120064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Routestappen omzetting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113614" y="2322635"/>
            <a:ext cx="8051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2">
                    <a:lumMod val="75000"/>
                  </a:schemeClr>
                </a:solidFill>
              </a:rPr>
              <a:t>Stap 4 controle van aandachtsgebieden</a:t>
            </a:r>
          </a:p>
          <a:p>
            <a:endParaRPr lang="nl-NL" dirty="0"/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Bronhouders bekijken het resultaat van het koppelen </a:t>
            </a:r>
          </a:p>
          <a:p>
            <a:pPr marL="285750" indent="-285750">
              <a:buFontTx/>
              <a:buChar char="-"/>
            </a:pPr>
            <a:r>
              <a:rPr lang="nl-NL" dirty="0"/>
              <a:t>Als dit niet goed is gegaan, voert het projectteam dit opnieuw uit</a:t>
            </a:r>
          </a:p>
        </p:txBody>
      </p:sp>
    </p:spTree>
    <p:extLst>
      <p:ext uri="{BB962C8B-B14F-4D97-AF65-F5344CB8AC3E}">
        <p14:creationId xmlns:p14="http://schemas.microsoft.com/office/powerpoint/2010/main" val="405185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Routestappen omzetting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113614" y="2322635"/>
            <a:ext cx="883889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2">
                    <a:lumMod val="75000"/>
                  </a:schemeClr>
                </a:solidFill>
              </a:rPr>
              <a:t>Stap 5 Vrijgeven van gegevens voor productie</a:t>
            </a:r>
          </a:p>
          <a:p>
            <a:endParaRPr lang="nl-NL" dirty="0"/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Als alle activiteiten zijn bekeken en het resultaat komt overeen met de </a:t>
            </a:r>
            <a:br>
              <a:rPr lang="nl-NL" dirty="0"/>
            </a:br>
            <a:r>
              <a:rPr lang="nl-NL" dirty="0"/>
              <a:t>verwachting, dan geeft een bronhouder de gegevens vrij voor productie</a:t>
            </a:r>
          </a:p>
          <a:p>
            <a:pPr marL="285750" indent="-285750">
              <a:buFontTx/>
              <a:buChar char="-"/>
            </a:pPr>
            <a:r>
              <a:rPr lang="nl-NL" dirty="0"/>
              <a:t>Via een mail aan REV beheerder (rev@rws.nl)</a:t>
            </a:r>
          </a:p>
        </p:txBody>
      </p:sp>
    </p:spTree>
    <p:extLst>
      <p:ext uri="{BB962C8B-B14F-4D97-AF65-F5344CB8AC3E}">
        <p14:creationId xmlns:p14="http://schemas.microsoft.com/office/powerpoint/2010/main" val="99247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dan?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113615" y="2322635"/>
            <a:ext cx="8506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Als de gegevens in productie staan dan kunnen de gegevens nog steeds worden bijgewerkt met de BG-Module...</a:t>
            </a:r>
          </a:p>
          <a:p>
            <a:endParaRPr lang="nl-NL" dirty="0"/>
          </a:p>
          <a:p>
            <a:r>
              <a:rPr lang="nl-NL" dirty="0"/>
              <a:t>...net zolang tot einde overgangsperiode of start van automatische uitwisseling met het REV.</a:t>
            </a:r>
          </a:p>
        </p:txBody>
      </p:sp>
    </p:spTree>
    <p:extLst>
      <p:ext uri="{BB962C8B-B14F-4D97-AF65-F5344CB8AC3E}">
        <p14:creationId xmlns:p14="http://schemas.microsoft.com/office/powerpoint/2010/main" val="274157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Bevoegd Gezag Module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3" name="Afgeronde rechthoek 2"/>
          <p:cNvSpPr/>
          <p:nvPr/>
        </p:nvSpPr>
        <p:spPr>
          <a:xfrm>
            <a:off x="826719" y="2000560"/>
            <a:ext cx="9169052" cy="4542928"/>
          </a:xfrm>
          <a:prstGeom prst="roundRect">
            <a:avLst/>
          </a:prstGeom>
          <a:solidFill>
            <a:srgbClr val="DDE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1818362" y="3054416"/>
            <a:ext cx="2891424" cy="3166997"/>
          </a:xfrm>
          <a:prstGeom prst="roundRect">
            <a:avLst/>
          </a:prstGeom>
          <a:solidFill>
            <a:srgbClr val="DDE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6251531" y="3054416"/>
            <a:ext cx="2616896" cy="3166997"/>
          </a:xfrm>
          <a:prstGeom prst="roundRect">
            <a:avLst/>
          </a:prstGeom>
          <a:solidFill>
            <a:srgbClr val="DDE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970751" y="2086010"/>
            <a:ext cx="2901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REV portaal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43301" y="332390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Bestand uploaden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343223" y="3341709"/>
            <a:ext cx="259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Gegevens bijwerken</a:t>
            </a:r>
          </a:p>
          <a:p>
            <a:r>
              <a:rPr lang="nl-NL" dirty="0"/>
              <a:t>(</a:t>
            </a:r>
            <a:r>
              <a:rPr lang="nl-NL" sz="1100" dirty="0"/>
              <a:t>conversiegegevens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813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620713"/>
            <a:ext cx="10923588" cy="948047"/>
          </a:xfrm>
        </p:spPr>
        <p:txBody>
          <a:bodyPr/>
          <a:lstStyle/>
          <a:p>
            <a:r>
              <a:rPr lang="nl-NL" dirty="0"/>
              <a:t>21 november 2019: A team buisleidingen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613990" y="6297613"/>
            <a:ext cx="4944598" cy="351046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AA4AF582-706B-48A3-8B96-8C6745DD9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370" y="4215632"/>
            <a:ext cx="5074920" cy="238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523" y="4165785"/>
            <a:ext cx="4877228" cy="2437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223" y="1568760"/>
            <a:ext cx="5087571" cy="2518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oto van de deelnemers aan het activiteitenteam Buisleidinge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4"/>
          <a:stretch/>
        </p:blipFill>
        <p:spPr bwMode="auto">
          <a:xfrm>
            <a:off x="6292720" y="1568759"/>
            <a:ext cx="5265868" cy="2518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5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A93570-83D2-684F-8B5D-D33B35E052F8}"/>
              </a:ext>
            </a:extLst>
          </p:cNvPr>
          <p:cNvGrpSpPr/>
          <p:nvPr/>
        </p:nvGrpSpPr>
        <p:grpSpPr>
          <a:xfrm>
            <a:off x="1752600" y="1080293"/>
            <a:ext cx="8686800" cy="4976813"/>
            <a:chOff x="1752600" y="1080293"/>
            <a:chExt cx="8686800" cy="4976813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554A5CA4-C554-424A-81D1-BB6F0A6CB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600" y="1080293"/>
              <a:ext cx="8686800" cy="497681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AC0D49-D6AA-A444-9C92-5F11ED562699}"/>
                </a:ext>
              </a:extLst>
            </p:cNvPr>
            <p:cNvSpPr/>
            <p:nvPr/>
          </p:nvSpPr>
          <p:spPr>
            <a:xfrm>
              <a:off x="3022600" y="1181100"/>
              <a:ext cx="411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DE3D0D-4129-C540-A2E8-CB7BF86074F2}"/>
              </a:ext>
            </a:extLst>
          </p:cNvPr>
          <p:cNvSpPr txBox="1"/>
          <p:nvPr/>
        </p:nvSpPr>
        <p:spPr>
          <a:xfrm>
            <a:off x="3022600" y="1140023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dirty="0">
                <a:solidFill>
                  <a:schemeClr val="tx2"/>
                </a:solidFill>
              </a:rPr>
              <a:t>Gebruikers Register Externe Veiligheid (REV)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4DF79A-BCB2-954B-9023-3DE4B446F3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701" y="2236725"/>
            <a:ext cx="743382" cy="5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9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Context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712782" y="2322635"/>
            <a:ext cx="78457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REV bouwt voort op bestaande wet en regelgeving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Gegevens zijn (deels ) aanwezig (in het huidige register RRGS)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REV ontwikkeld aan de hand van de ICT-kaders van het Rijk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Gebruik open standaarden (lijst forum van standaardisatie)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Hergebruik boven (zelf)bouw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API-strategie van het Rijk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Data bij de bron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147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BC238-3681-DE4A-872B-36CAF5D187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8546" y="1358900"/>
            <a:ext cx="4794907" cy="5061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8ACA60-7567-9347-A48D-B2C6C7AC0B28}"/>
              </a:ext>
            </a:extLst>
          </p:cNvPr>
          <p:cNvSpPr txBox="1"/>
          <p:nvPr/>
        </p:nvSpPr>
        <p:spPr>
          <a:xfrm>
            <a:off x="4438648" y="946283"/>
            <a:ext cx="3314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dirty="0">
                <a:solidFill>
                  <a:schemeClr val="tx2"/>
                </a:solidFill>
              </a:rPr>
              <a:t>Aanleverproces REV</a:t>
            </a:r>
          </a:p>
        </p:txBody>
      </p:sp>
    </p:spTree>
    <p:extLst>
      <p:ext uri="{BB962C8B-B14F-4D97-AF65-F5344CB8AC3E}">
        <p14:creationId xmlns:p14="http://schemas.microsoft.com/office/powerpoint/2010/main" val="7305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Context – </a:t>
            </a:r>
            <a:r>
              <a:rPr lang="nl-NL" sz="2800" dirty="0"/>
              <a:t>RRGS conversie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712782" y="2322635"/>
            <a:ext cx="8586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Centraal en eenmalig converteren van RRGS gegevensmodel naar REV IMEV model (naar milieubelastende activiteit)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Deze gegevens zijn goed bruikbaar voor een initiële vulling REV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 veel bronhouders is RRGS de databron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 </a:t>
            </a:r>
            <a:r>
              <a:rPr lang="nl-NL" dirty="0" err="1"/>
              <a:t>IenW</a:t>
            </a:r>
            <a:r>
              <a:rPr lang="nl-NL" dirty="0"/>
              <a:t> is voordeel dat er bij inwerkingtreding van de wet ook een vulling is van de REV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144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Context- </a:t>
            </a:r>
            <a:r>
              <a:rPr lang="nl-NL" sz="2800" dirty="0"/>
              <a:t>RRGS conversie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712782" y="2322635"/>
            <a:ext cx="93723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Belangrijk aandachtspunten:</a:t>
            </a: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Bevoegd gezag blijft verantwoordelijk voor de data in het REV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Als er data in het REV zit, dan moet het bevoegd gezag ook in staat worden gesteld om de gegevens aan te 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Verantwoordelijkheid </a:t>
            </a:r>
            <a:r>
              <a:rPr lang="nl-NL" dirty="0">
                <a:sym typeface="Wingdings" panose="05000000000000000000" pitchFamily="2" charset="2"/>
              </a:rPr>
              <a:t>vraagt om gereedschap voor die bronhouders die nog geen applicatie hebben voor automatisch bijwerken van de REV gegevens.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/>
          </a:p>
          <a:p>
            <a:r>
              <a:rPr lang="nl-NL" dirty="0"/>
              <a:t>-&gt; Hiervoor ontwikkelen we de Bevoegd Gezag Module (BG-Module) =werktitel</a:t>
            </a:r>
          </a:p>
        </p:txBody>
      </p:sp>
    </p:spTree>
    <p:extLst>
      <p:ext uri="{BB962C8B-B14F-4D97-AF65-F5344CB8AC3E}">
        <p14:creationId xmlns:p14="http://schemas.microsoft.com/office/powerpoint/2010/main" val="296942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Routestappen omzetting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113614" y="2322635"/>
            <a:ext cx="82469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2">
                    <a:lumMod val="75000"/>
                  </a:schemeClr>
                </a:solidFill>
              </a:rPr>
              <a:t>Startpunt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nl-NL" dirty="0"/>
              <a:t>Inrichting vanuit RRGS is overgezet naar REV activiteit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nl-NL" dirty="0"/>
              <a:t>Samenspraak tussen beheerder RRGS (Bij12) en projectgroep REV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nl-NL" dirty="0"/>
              <a:t>Per omgezette activiteit is er een deltalijst beschikbaar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58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979" y="322261"/>
            <a:ext cx="2827728" cy="711406"/>
          </a:xfrm>
        </p:spPr>
        <p:txBody>
          <a:bodyPr/>
          <a:lstStyle/>
          <a:p>
            <a:r>
              <a:rPr lang="nl-NL" dirty="0"/>
              <a:t>Deltalijst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26" name="Rechthoek 25"/>
          <p:cNvSpPr/>
          <p:nvPr/>
        </p:nvSpPr>
        <p:spPr>
          <a:xfrm>
            <a:off x="6278638" y="3214188"/>
            <a:ext cx="1224299" cy="118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50288" y="2853444"/>
            <a:ext cx="1224299" cy="26826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852946" y="2831684"/>
            <a:ext cx="1226956" cy="294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850288" y="3381496"/>
            <a:ext cx="1226956" cy="294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850288" y="3931309"/>
            <a:ext cx="1226956" cy="294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847631" y="4481121"/>
            <a:ext cx="1226956" cy="294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847631" y="5030934"/>
            <a:ext cx="1226956" cy="294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283953" y="1269976"/>
            <a:ext cx="1224299" cy="192245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6286610" y="1248216"/>
            <a:ext cx="1226956" cy="2947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6283953" y="1798028"/>
            <a:ext cx="1226956" cy="2947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283953" y="2347841"/>
            <a:ext cx="1226956" cy="2947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281295" y="2897653"/>
            <a:ext cx="1226956" cy="2947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6281295" y="3447465"/>
            <a:ext cx="1226956" cy="294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6328549" y="5168764"/>
            <a:ext cx="1224299" cy="76019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6327220" y="5438385"/>
            <a:ext cx="1226956" cy="294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6281295" y="3920084"/>
            <a:ext cx="1226956" cy="294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0" name="Gekromde verbindingslijn 29"/>
          <p:cNvCxnSpPr>
            <a:stCxn id="8" idx="3"/>
            <a:endCxn id="16" idx="1"/>
          </p:cNvCxnSpPr>
          <p:nvPr/>
        </p:nvCxnSpPr>
        <p:spPr>
          <a:xfrm flipV="1">
            <a:off x="2079902" y="1945415"/>
            <a:ext cx="4204050" cy="103365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kromde verbindingslijn 31"/>
          <p:cNvCxnSpPr>
            <a:stCxn id="10" idx="3"/>
            <a:endCxn id="15" idx="1"/>
          </p:cNvCxnSpPr>
          <p:nvPr/>
        </p:nvCxnSpPr>
        <p:spPr>
          <a:xfrm flipV="1">
            <a:off x="2077245" y="1395603"/>
            <a:ext cx="4209365" cy="268309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kromde verbindingslijn 33"/>
          <p:cNvCxnSpPr>
            <a:stCxn id="12" idx="3"/>
          </p:cNvCxnSpPr>
          <p:nvPr/>
        </p:nvCxnSpPr>
        <p:spPr>
          <a:xfrm>
            <a:off x="2074587" y="5178321"/>
            <a:ext cx="5338065" cy="65381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2894832" y="4107951"/>
            <a:ext cx="267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Gegevens “</a:t>
            </a:r>
            <a:r>
              <a:rPr lang="nl-NL" dirty="0" err="1"/>
              <a:t>Mapping</a:t>
            </a:r>
            <a:r>
              <a:rPr lang="nl-NL" dirty="0"/>
              <a:t>” 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6414453" y="5938888"/>
            <a:ext cx="1271516" cy="292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Niet REV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7874754" y="1716623"/>
            <a:ext cx="3757876" cy="511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1: Gegevens uit RRGS gekoppeld aan REV activiteit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7877949" y="3380265"/>
            <a:ext cx="3757876" cy="511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2: Gegevens </a:t>
            </a:r>
            <a:r>
              <a:rPr lang="nl-NL" i="1" dirty="0"/>
              <a:t>nieuw</a:t>
            </a:r>
            <a:r>
              <a:rPr lang="nl-NL" dirty="0"/>
              <a:t> in het REV 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7934293" y="5043907"/>
            <a:ext cx="311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3: Gegevens </a:t>
            </a:r>
            <a:r>
              <a:rPr lang="nl-NL" b="1" dirty="0"/>
              <a:t>niet</a:t>
            </a:r>
            <a:r>
              <a:rPr lang="nl-NL" dirty="0"/>
              <a:t> meer gevraagd in het REV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69119" y="2393893"/>
            <a:ext cx="1383979" cy="292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Inrichting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280939" y="887197"/>
            <a:ext cx="1278332" cy="292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Activiteit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7685969" y="1360510"/>
            <a:ext cx="27381" cy="161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7693268" y="3430881"/>
            <a:ext cx="6391" cy="909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7741039" y="5138412"/>
            <a:ext cx="6391" cy="909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el 1"/>
          <p:cNvSpPr txBox="1">
            <a:spLocks/>
          </p:cNvSpPr>
          <p:nvPr/>
        </p:nvSpPr>
        <p:spPr>
          <a:xfrm>
            <a:off x="8875937" y="966549"/>
            <a:ext cx="1753427" cy="56333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3 delen</a:t>
            </a:r>
          </a:p>
        </p:txBody>
      </p:sp>
    </p:spTree>
    <p:extLst>
      <p:ext uri="{BB962C8B-B14F-4D97-AF65-F5344CB8AC3E}">
        <p14:creationId xmlns:p14="http://schemas.microsoft.com/office/powerpoint/2010/main" val="3827537125"/>
      </p:ext>
    </p:extLst>
  </p:cSld>
  <p:clrMapOvr>
    <a:masterClrMapping/>
  </p:clrMapOvr>
</p:sld>
</file>

<file path=ppt/theme/theme1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2.xml><?xml version="1.0" encoding="utf-8"?>
<a:theme xmlns:a="http://schemas.openxmlformats.org/drawingml/2006/main" name="IenW Engel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22408FCAD41A4F8C01BB9B3B22EF96" ma:contentTypeVersion="0" ma:contentTypeDescription="Een nieuw document maken." ma:contentTypeScope="" ma:versionID="bc7c5f866fce40255cf037cba214a9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5BD466-F8BC-4727-8F98-FD20A19F0BA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D72573-0FD7-4B34-B892-E835711B9B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2FEE79B-81FE-42F7-B2D2-BB2F99E4FE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18067 RIJK - Sjabloon 16x9 Hemelblauw</Template>
  <TotalTime>39</TotalTime>
  <Words>536</Words>
  <Application>Microsoft Office PowerPoint</Application>
  <PresentationFormat>Breedbeeld</PresentationFormat>
  <Paragraphs>109</Paragraphs>
  <Slides>16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IenW Nederlands 16:9</vt:lpstr>
      <vt:lpstr>IenW Engels 16:9</vt:lpstr>
      <vt:lpstr>Voorlichtingsbijeenkomst REV Buisleidingen  Omzetting RRGS naar REV</vt:lpstr>
      <vt:lpstr>21 november 2019: A team buisleidingen</vt:lpstr>
      <vt:lpstr>PowerPoint-presentatie</vt:lpstr>
      <vt:lpstr>Context</vt:lpstr>
      <vt:lpstr>PowerPoint-presentatie</vt:lpstr>
      <vt:lpstr>Context – RRGS conversie</vt:lpstr>
      <vt:lpstr>Context- RRGS conversie</vt:lpstr>
      <vt:lpstr>Routestappen omzetting</vt:lpstr>
      <vt:lpstr>Deltalijst</vt:lpstr>
      <vt:lpstr>Routestappen omzetting</vt:lpstr>
      <vt:lpstr>Routestappen omzetting</vt:lpstr>
      <vt:lpstr>Routestappen omzetting</vt:lpstr>
      <vt:lpstr>Routestappen omzetting</vt:lpstr>
      <vt:lpstr>Routestappen omzetting</vt:lpstr>
      <vt:lpstr>En dan?</vt:lpstr>
      <vt:lpstr>Bevoegd Gezag Module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Haeren, Lilian</dc:creator>
  <cp:lastModifiedBy>Beterams, Manuel (WVL)</cp:lastModifiedBy>
  <cp:revision>118</cp:revision>
  <dcterms:created xsi:type="dcterms:W3CDTF">2018-09-20T11:41:26Z</dcterms:created>
  <dcterms:modified xsi:type="dcterms:W3CDTF">2021-07-13T15:10:49Z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0x010100A622408FCAD41A4F8C01BB9B3B22EF96</vt:lpwstr>
  </property>
</Properties>
</file>